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260" r:id="rId5"/>
    <p:sldId id="272" r:id="rId6"/>
    <p:sldId id="263" r:id="rId7"/>
    <p:sldId id="312" r:id="rId8"/>
    <p:sldId id="291" r:id="rId9"/>
    <p:sldId id="286" r:id="rId10"/>
    <p:sldId id="298" r:id="rId11"/>
    <p:sldId id="297" r:id="rId12"/>
    <p:sldId id="313" r:id="rId13"/>
    <p:sldId id="292" r:id="rId14"/>
    <p:sldId id="280" r:id="rId15"/>
    <p:sldId id="269" r:id="rId16"/>
    <p:sldId id="319" r:id="rId17"/>
    <p:sldId id="279" r:id="rId18"/>
    <p:sldId id="270" r:id="rId19"/>
    <p:sldId id="317" r:id="rId20"/>
    <p:sldId id="281" r:id="rId21"/>
    <p:sldId id="285" r:id="rId22"/>
    <p:sldId id="294" r:id="rId23"/>
    <p:sldId id="295" r:id="rId24"/>
    <p:sldId id="318" r:id="rId25"/>
    <p:sldId id="282" r:id="rId26"/>
    <p:sldId id="299" r:id="rId27"/>
    <p:sldId id="302" r:id="rId28"/>
    <p:sldId id="300" r:id="rId29"/>
    <p:sldId id="314" r:id="rId30"/>
    <p:sldId id="305" r:id="rId31"/>
    <p:sldId id="315" r:id="rId32"/>
    <p:sldId id="303" r:id="rId33"/>
    <p:sldId id="308" r:id="rId34"/>
    <p:sldId id="309" r:id="rId35"/>
    <p:sldId id="316" r:id="rId36"/>
    <p:sldId id="31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247"/>
    <p:restoredTop sz="95271"/>
  </p:normalViewPr>
  <p:slideViewPr>
    <p:cSldViewPr snapToGrid="0" snapToObjects="1">
      <p:cViewPr varScale="1">
        <p:scale>
          <a:sx n="67" d="100"/>
          <a:sy n="67" d="100"/>
        </p:scale>
        <p:origin x="19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5/5/21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5/5/21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5/5/21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5/5/21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957E-493F-CC4D-9A02-E58629430A72}"/>
              </a:ext>
            </a:extLst>
          </p:cNvPr>
          <p:cNvSpPr>
            <a:spLocks noGrp="1"/>
          </p:cNvSpPr>
          <p:nvPr>
            <p:ph type="title"/>
          </p:nvPr>
        </p:nvSpPr>
        <p:spPr/>
        <p:txBody>
          <a:bodyPr/>
          <a:lstStyle/>
          <a:p>
            <a:pPr algn="ctr"/>
            <a:r>
              <a:rPr lang="en-US" dirty="0"/>
              <a:t>Income by Specific crime type</a:t>
            </a:r>
          </a:p>
        </p:txBody>
      </p:sp>
      <p:pic>
        <p:nvPicPr>
          <p:cNvPr id="4" name="Content Placeholder 3">
            <a:extLst>
              <a:ext uri="{FF2B5EF4-FFF2-40B4-BE49-F238E27FC236}">
                <a16:creationId xmlns:a16="http://schemas.microsoft.com/office/drawing/2014/main" id="{9A975A98-7A5C-4C4A-B9E9-4038296CBFC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95600" y="1676400"/>
            <a:ext cx="7810500" cy="5181600"/>
          </a:xfrm>
          <a:prstGeom prst="rect">
            <a:avLst/>
          </a:prstGeom>
        </p:spPr>
      </p:pic>
    </p:spTree>
    <p:extLst>
      <p:ext uri="{BB962C8B-B14F-4D97-AF65-F5344CB8AC3E}">
        <p14:creationId xmlns:p14="http://schemas.microsoft.com/office/powerpoint/2010/main" val="342873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places with a slightly higher public transportation percentage. </a:t>
            </a:r>
          </a:p>
          <a:p>
            <a:r>
              <a:rPr lang="en-US" dirty="0"/>
              <a:t>Groups of specific crimes varied by income, but specific crimes themselves did not vary by income</a:t>
            </a:r>
          </a:p>
        </p:txBody>
      </p:sp>
    </p:spTree>
    <p:extLst>
      <p:ext uri="{BB962C8B-B14F-4D97-AF65-F5344CB8AC3E}">
        <p14:creationId xmlns:p14="http://schemas.microsoft.com/office/powerpoint/2010/main" val="855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be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class balanced model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4" name="Picture 3">
            <a:extLst>
              <a:ext uri="{FF2B5EF4-FFF2-40B4-BE49-F238E27FC236}">
                <a16:creationId xmlns:a16="http://schemas.microsoft.com/office/drawing/2014/main" id="{AC820877-4309-2044-AA74-697C0D29BE49}"/>
              </a:ext>
            </a:extLst>
          </p:cNvPr>
          <p:cNvPicPr>
            <a:picLocks noChangeAspect="1"/>
          </p:cNvPicPr>
          <p:nvPr/>
        </p:nvPicPr>
        <p:blipFill>
          <a:blip r:embed="rId2"/>
          <a:stretch>
            <a:fillRect/>
          </a:stretch>
        </p:blipFill>
        <p:spPr>
          <a:xfrm>
            <a:off x="2205277" y="1810646"/>
            <a:ext cx="7662623" cy="5047354"/>
          </a:xfrm>
          <a:prstGeom prst="rect">
            <a:avLst/>
          </a:prstGeom>
        </p:spPr>
      </p:pic>
    </p:spTree>
    <p:extLst>
      <p:ext uri="{BB962C8B-B14F-4D97-AF65-F5344CB8AC3E}">
        <p14:creationId xmlns:p14="http://schemas.microsoft.com/office/powerpoint/2010/main" val="65137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24928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1632636824"/>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do a poor job of differentiating Crimes Against Persons from Crimes Against Property, as was anticipated during EDA</a:t>
            </a:r>
          </a:p>
          <a:p>
            <a:r>
              <a:rPr lang="en-US" dirty="0"/>
              <a:t>For the class imbalanced model, Crimes Against Persons were predicted incorrectly as Crimes Against Property more often than they were predicted correctly.</a:t>
            </a:r>
          </a:p>
          <a:p>
            <a:r>
              <a:rPr lang="en-US" dirty="0"/>
              <a:t>The class balanced model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263725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a:t>
            </a:r>
            <a:r>
              <a:rPr lang="en-US" dirty="0" err="1"/>
              <a:t>lgb</a:t>
            </a:r>
            <a:r>
              <a:rPr lang="en-US" dirty="0"/>
              <a:t>) tree model</a:t>
            </a:r>
          </a:p>
          <a:p>
            <a:r>
              <a:rPr lang="en-US" dirty="0"/>
              <a:t>The </a:t>
            </a:r>
            <a:r>
              <a:rPr lang="en-US" dirty="0" err="1"/>
              <a:t>lgb</a:t>
            </a:r>
            <a:r>
              <a:rPr lang="en-US" dirty="0"/>
              <a:t> model performed better on the class imbalanced data, but not by much. </a:t>
            </a:r>
          </a:p>
          <a:p>
            <a:r>
              <a:rPr lang="en-US" dirty="0"/>
              <a:t>The class imbalanced model’s accuracy and average </a:t>
            </a:r>
            <a:r>
              <a:rPr lang="en-US"/>
              <a:t>precision were </a:t>
            </a:r>
            <a:r>
              <a:rPr lang="en-US" dirty="0"/>
              <a:t>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a:t>
            </a:r>
            <a:r>
              <a:rPr lang="en-US" dirty="0" err="1"/>
              <a:t>nibrs</a:t>
            </a:r>
            <a:r>
              <a:rPr lang="en-US" dirty="0"/>
              <a:t> general crime type</a:t>
            </a:r>
          </a:p>
        </p:txBody>
      </p:sp>
      <p:pic>
        <p:nvPicPr>
          <p:cNvPr id="4" name="Content Placeholder 3">
            <a:extLst>
              <a:ext uri="{FF2B5EF4-FFF2-40B4-BE49-F238E27FC236}">
                <a16:creationId xmlns:a16="http://schemas.microsoft.com/office/drawing/2014/main" id="{8225C6FB-3ECD-FD49-B5CC-F18F119B9B7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1333" y="1913467"/>
            <a:ext cx="8610600" cy="4758266"/>
          </a:xfrm>
          <a:prstGeom prst="rect">
            <a:avLst/>
          </a:prstGeo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by region?</a:t>
            </a:r>
          </a:p>
        </p:txBody>
      </p:sp>
    </p:spTree>
    <p:extLst>
      <p:ext uri="{BB962C8B-B14F-4D97-AF65-F5344CB8AC3E}">
        <p14:creationId xmlns:p14="http://schemas.microsoft.com/office/powerpoint/2010/main" val="71669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MC Crime Clusters</a:t>
            </a:r>
          </a:p>
        </p:txBody>
      </p:sp>
      <p:pic>
        <p:nvPicPr>
          <p:cNvPr id="13" name="Content Placeholder 12">
            <a:extLst>
              <a:ext uri="{FF2B5EF4-FFF2-40B4-BE49-F238E27FC236}">
                <a16:creationId xmlns:a16="http://schemas.microsoft.com/office/drawing/2014/main" id="{F2586A6C-D2F1-6241-A3EF-73DA9797C48B}"/>
              </a:ext>
            </a:extLst>
          </p:cNvPr>
          <p:cNvPicPr>
            <a:picLocks noGrp="1" noChangeAspect="1"/>
          </p:cNvPicPr>
          <p:nvPr>
            <p:ph idx="1"/>
          </p:nvPr>
        </p:nvPicPr>
        <p:blipFill>
          <a:blip r:embed="rId2"/>
          <a:stretch>
            <a:fillRect/>
          </a:stretch>
        </p:blipFill>
        <p:spPr>
          <a:xfrm>
            <a:off x="3587750" y="1657350"/>
            <a:ext cx="6280150" cy="4914900"/>
          </a:xfrm>
        </p:spPr>
      </p:pic>
    </p:spTree>
    <p:extLst>
      <p:ext uri="{BB962C8B-B14F-4D97-AF65-F5344CB8AC3E}">
        <p14:creationId xmlns:p14="http://schemas.microsoft.com/office/powerpoint/2010/main" val="4077717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 against property cluster 0</a:t>
            </a:r>
          </a:p>
        </p:txBody>
      </p:sp>
      <p:pic>
        <p:nvPicPr>
          <p:cNvPr id="5" name="Content Placeholder 4">
            <a:extLst>
              <a:ext uri="{FF2B5EF4-FFF2-40B4-BE49-F238E27FC236}">
                <a16:creationId xmlns:a16="http://schemas.microsoft.com/office/drawing/2014/main" id="{6A862FA2-FA3A-0D49-B514-7E7EE24E1A14}"/>
              </a:ext>
            </a:extLst>
          </p:cNvPr>
          <p:cNvPicPr>
            <a:picLocks noGrp="1" noChangeAspect="1"/>
          </p:cNvPicPr>
          <p:nvPr>
            <p:ph idx="1"/>
          </p:nvPr>
        </p:nvPicPr>
        <p:blipFill>
          <a:blip r:embed="rId2"/>
          <a:stretch>
            <a:fillRect/>
          </a:stretch>
        </p:blipFill>
        <p:spPr>
          <a:xfrm>
            <a:off x="2232966" y="1524000"/>
            <a:ext cx="9158933" cy="5333999"/>
          </a:xfrm>
        </p:spPr>
      </p:pic>
    </p:spTree>
    <p:extLst>
      <p:ext uri="{BB962C8B-B14F-4D97-AF65-F5344CB8AC3E}">
        <p14:creationId xmlns:p14="http://schemas.microsoft.com/office/powerpoint/2010/main" val="313761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Results </a:t>
            </a:r>
          </a:p>
        </p:txBody>
      </p:sp>
      <p:pic>
        <p:nvPicPr>
          <p:cNvPr id="16" name="Content Placeholder 15">
            <a:extLst>
              <a:ext uri="{FF2B5EF4-FFF2-40B4-BE49-F238E27FC236}">
                <a16:creationId xmlns:a16="http://schemas.microsoft.com/office/drawing/2014/main" id="{754C77A0-A32C-DD46-B6B1-3F1CA5673C06}"/>
              </a:ext>
            </a:extLst>
          </p:cNvPr>
          <p:cNvPicPr>
            <a:picLocks noGrp="1" noChangeAspect="1"/>
          </p:cNvPicPr>
          <p:nvPr>
            <p:ph idx="1"/>
          </p:nvPr>
        </p:nvPicPr>
        <p:blipFill>
          <a:blip r:embed="rId2"/>
          <a:stretch>
            <a:fillRect/>
          </a:stretch>
        </p:blipFill>
        <p:spPr>
          <a:xfrm>
            <a:off x="4705351" y="1123951"/>
            <a:ext cx="4591049" cy="5505450"/>
          </a:xfr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Almost half of all general crimes were Crimes Against Property</a:t>
            </a:r>
          </a:p>
          <a:p>
            <a:r>
              <a:rPr lang="en-US" dirty="0"/>
              <a:t>The specific crime types with the largest numbers of crimes were theft from vehicle crimes, marijuana possession crimes, 2</a:t>
            </a:r>
            <a:r>
              <a:rPr lang="en-US" baseline="30000" dirty="0"/>
              <a:t>nd</a:t>
            </a:r>
            <a:r>
              <a:rPr lang="en-US" dirty="0"/>
              <a:t> degree assault crimes, and shoplifting crimes</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283D-3472-3D41-B13C-C04B6E15F6E0}"/>
              </a:ext>
            </a:extLst>
          </p:cNvPr>
          <p:cNvSpPr>
            <a:spLocks noGrp="1"/>
          </p:cNvSpPr>
          <p:nvPr>
            <p:ph type="title"/>
          </p:nvPr>
        </p:nvSpPr>
        <p:spPr>
          <a:xfrm>
            <a:off x="3409950" y="402422"/>
            <a:ext cx="8610600" cy="1293028"/>
          </a:xfrm>
        </p:spPr>
        <p:txBody>
          <a:bodyPr/>
          <a:lstStyle/>
          <a:p>
            <a:pPr algn="ctr"/>
            <a:r>
              <a:rPr lang="en-US" dirty="0"/>
              <a:t>Places by specific crime type</a:t>
            </a:r>
          </a:p>
        </p:txBody>
      </p:sp>
      <p:pic>
        <p:nvPicPr>
          <p:cNvPr id="4" name="Content Placeholder 3">
            <a:extLst>
              <a:ext uri="{FF2B5EF4-FFF2-40B4-BE49-F238E27FC236}">
                <a16:creationId xmlns:a16="http://schemas.microsoft.com/office/drawing/2014/main" id="{B7DF4DDA-06EF-AC41-A598-78CE85FC422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3700" y="1352550"/>
            <a:ext cx="8248650" cy="5505450"/>
          </a:xfrm>
          <a:prstGeom prst="rect">
            <a:avLst/>
          </a:prstGeom>
        </p:spPr>
      </p:pic>
    </p:spTree>
    <p:extLst>
      <p:ext uri="{BB962C8B-B14F-4D97-AF65-F5344CB8AC3E}">
        <p14:creationId xmlns:p14="http://schemas.microsoft.com/office/powerpoint/2010/main" val="509800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while Crimes Against Society predominantly occurred in vehicles and Crimes Against Persons primarily occurred in apartments, single-family residences and townhouses.</a:t>
            </a:r>
          </a:p>
          <a:p>
            <a:r>
              <a:rPr lang="en-US" dirty="0"/>
              <a:t>That said, the proportions of places that were Crimes Against Property were somewhat similar to those that were Crimes Against Persons</a:t>
            </a:r>
          </a:p>
          <a:p>
            <a:r>
              <a:rPr lang="en-US" dirty="0"/>
              <a:t>Groups of specific crime types varied by place, but specific crime types themselves did not vary by place</a:t>
            </a:r>
          </a:p>
        </p:txBody>
      </p:sp>
    </p:spTree>
    <p:extLst>
      <p:ext uri="{BB962C8B-B14F-4D97-AF65-F5344CB8AC3E}">
        <p14:creationId xmlns:p14="http://schemas.microsoft.com/office/powerpoint/2010/main" val="376759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8405</TotalTime>
  <Words>1021</Words>
  <Application>Microsoft Macintosh PowerPoint</Application>
  <PresentationFormat>Widescreen</PresentationFormat>
  <Paragraphs>153</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Century Gothic</vt:lpstr>
      <vt:lpstr>Vapor Trail</vt:lpstr>
      <vt:lpstr>Predicting crime In Montgomery county, MD </vt:lpstr>
      <vt:lpstr>The Data</vt:lpstr>
      <vt:lpstr>Number of Crimes by nibrs general crime type</vt:lpstr>
      <vt:lpstr>Number of Crimes by Type of place</vt:lpstr>
      <vt:lpstr>EDA Summary: Part 1</vt:lpstr>
      <vt:lpstr>Places by general crime type</vt:lpstr>
      <vt:lpstr>Places by specific crime type</vt:lpstr>
      <vt:lpstr>EDA Summary: Part 2</vt:lpstr>
      <vt:lpstr>Number of victims by General crime type</vt:lpstr>
      <vt:lpstr>EDA Summary: Part 3</vt:lpstr>
      <vt:lpstr>Public Transportation by Crime Type</vt:lpstr>
      <vt:lpstr>Income by Specific crime type</vt:lpstr>
      <vt:lpstr>EDA Summary: Part 4</vt:lpstr>
      <vt:lpstr>Modeling: Phase 1</vt:lpstr>
      <vt:lpstr>variable importance for Best Model (Class Imbalance)</vt:lpstr>
      <vt:lpstr>variable importance for Best Model (Class Balance)</vt:lpstr>
      <vt:lpstr>Modeling summary: Part 1</vt:lpstr>
      <vt:lpstr>confusion matrix for Best model (Class Imbalance)</vt:lpstr>
      <vt:lpstr>confusion matrix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MC Crime Clusters</vt:lpstr>
      <vt:lpstr>Actual vs predicted crime against property cluster 0</vt:lpstr>
      <vt:lpstr>Crimes Against Property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258</cp:revision>
  <dcterms:created xsi:type="dcterms:W3CDTF">2021-05-01T21:55:08Z</dcterms:created>
  <dcterms:modified xsi:type="dcterms:W3CDTF">2021-05-10T15:44:51Z</dcterms:modified>
</cp:coreProperties>
</file>